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6" r:id="rId8"/>
    <p:sldId id="260" r:id="rId9"/>
    <p:sldId id="270" r:id="rId10"/>
    <p:sldId id="269" r:id="rId11"/>
    <p:sldId id="267" r:id="rId12"/>
    <p:sldId id="268" r:id="rId13"/>
    <p:sldId id="271" r:id="rId14"/>
    <p:sldId id="262" r:id="rId15"/>
    <p:sldId id="263" r:id="rId16"/>
    <p:sldId id="265" r:id="rId17"/>
    <p:sldId id="274" r:id="rId18"/>
    <p:sldId id="264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F8E32B-E824-479A-8CDD-AA03902C2FC2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9F9491-EB67-43BF-8C8D-7DA7E00BBCA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20131011_211729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600" dirty="0" smtClean="0"/>
              <a:t>L’automazione Domestica Distribuita</a:t>
            </a:r>
            <a:endParaRPr lang="it-IT" sz="36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7000" dirty="0" err="1" smtClean="0"/>
              <a:t>Jarvis</a:t>
            </a:r>
            <a:r>
              <a:rPr lang="it-IT" sz="7200" dirty="0" smtClean="0"/>
              <a:t> Domotica</a:t>
            </a:r>
            <a:endParaRPr lang="it-IT" sz="7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00760" y="5857892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Rocco </a:t>
            </a:r>
            <a:r>
              <a:rPr lang="it-IT" sz="2600" dirty="0" err="1" smtClean="0"/>
              <a:t>Musolino</a:t>
            </a:r>
            <a:endParaRPr lang="it-IT" sz="2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557214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Relatore: </a:t>
            </a:r>
          </a:p>
          <a:p>
            <a:r>
              <a:rPr lang="it-IT" sz="2400" dirty="0" smtClean="0"/>
              <a:t>Prof. Andrea  </a:t>
            </a:r>
            <a:r>
              <a:rPr lang="it-IT" sz="2400" dirty="0" err="1" smtClean="0"/>
              <a:t>Nucita</a:t>
            </a:r>
            <a:endParaRPr lang="it-IT" sz="2400" dirty="0"/>
          </a:p>
        </p:txBody>
      </p:sp>
      <p:pic>
        <p:nvPicPr>
          <p:cNvPr id="1029" name="Picture 5" descr="C:\Users\user\Desktop\Senza titolo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1571636" cy="157163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071802" y="192880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Università degli Studi di Messina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Interfaccia Locale – Vocale.</a:t>
            </a:r>
          </a:p>
          <a:p>
            <a:r>
              <a:rPr lang="it-IT" dirty="0" smtClean="0"/>
              <a:t>Interfaccia Remota.</a:t>
            </a:r>
          </a:p>
          <a:p>
            <a:r>
              <a:rPr lang="it-IT" dirty="0" smtClean="0"/>
              <a:t>Interfaccia </a:t>
            </a:r>
            <a:r>
              <a:rPr lang="it-IT" dirty="0" err="1" smtClean="0"/>
              <a:t>Smartphone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Interfaccia Diretta (pulsanti, telecomandi).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Interazione utente-sistema.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Interfaccia locale, Modulo PC:</a:t>
            </a:r>
            <a:endParaRPr lang="it-IT" dirty="0"/>
          </a:p>
        </p:txBody>
      </p:sp>
      <p:pic>
        <p:nvPicPr>
          <p:cNvPr id="5122" name="Picture 2" descr="C:\Users\user\Desktop\Dropbox\Università - Rocco Musolino\III Anno\TESI DI LAUREA\Figure usate nella Tesi\jarvis pc 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43734" cy="491856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Interfaccia remota, Modulo Server.</a:t>
            </a:r>
            <a:endParaRPr lang="it-IT" dirty="0"/>
          </a:p>
        </p:txBody>
      </p:sp>
      <p:pic>
        <p:nvPicPr>
          <p:cNvPr id="4098" name="Picture 2" descr="C:\Users\user\Desktop\Dropbox\Università - Rocco Musolino\III Anno\TESI DI LAUREA\Figure usate nella Tesi\jarvis ser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877990" cy="477574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Interfacce dirette.</a:t>
            </a:r>
            <a:endParaRPr lang="it-IT" dirty="0"/>
          </a:p>
        </p:txBody>
      </p:sp>
      <p:pic>
        <p:nvPicPr>
          <p:cNvPr id="6146" name="Picture 2" descr="C:\Users\user\Desktop\Dropbox\Università - Rocco Musolino\III Anno\TESI DI LAUREA\Figure usate nella Tesi\sku_15228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4429156" cy="442915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jarvis smartph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785926"/>
            <a:ext cx="2562553" cy="4572000"/>
          </a:xfrm>
          <a:effectLst>
            <a:glow rad="635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Interfaccia </a:t>
            </a:r>
            <a:r>
              <a:rPr lang="it-IT" dirty="0" err="1" smtClean="0"/>
              <a:t>Smartphone</a:t>
            </a:r>
            <a:r>
              <a:rPr lang="it-IT" dirty="0" smtClean="0"/>
              <a:t> di </a:t>
            </a:r>
            <a:r>
              <a:rPr lang="it-IT" dirty="0" err="1" smtClean="0"/>
              <a:t>Jarvis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Bulbi Wireless RGB con Bridge dotato di API </a:t>
            </a:r>
            <a:r>
              <a:rPr lang="it-IT" dirty="0" err="1" smtClean="0"/>
              <a:t>Restful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Philips </a:t>
            </a:r>
            <a:r>
              <a:rPr lang="it-IT" dirty="0" err="1" smtClean="0"/>
              <a:t>Hue</a:t>
            </a:r>
            <a:r>
              <a:rPr lang="it-IT" dirty="0" smtClean="0"/>
              <a:t> e protocollo radio </a:t>
            </a:r>
            <a:r>
              <a:rPr lang="it-IT" dirty="0" err="1" smtClean="0"/>
              <a:t>ZigBee</a:t>
            </a:r>
            <a:endParaRPr lang="it-IT" dirty="0"/>
          </a:p>
        </p:txBody>
      </p:sp>
      <p:pic>
        <p:nvPicPr>
          <p:cNvPr id="1026" name="Picture 2" descr="C:\Users\user\Desktop\Dropbox\Università - Rocco Musolino\III Anno\TESI DI LAUREA\Figure usate nella Tesi\Phillips_Hue_Press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979820" cy="398763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42976" y="2786058"/>
            <a:ext cx="7000924" cy="1004886"/>
          </a:xfrm>
        </p:spPr>
        <p:txBody>
          <a:bodyPr>
            <a:normAutofit/>
          </a:bodyPr>
          <a:lstStyle/>
          <a:p>
            <a:r>
              <a:rPr lang="it-IT" sz="5400" dirty="0" err="1" smtClean="0"/>
              <a:t>Let</a:t>
            </a:r>
            <a:r>
              <a:rPr lang="it-IT" sz="5400" dirty="0" smtClean="0"/>
              <a:t> the </a:t>
            </a:r>
            <a:r>
              <a:rPr lang="it-IT" sz="5400" dirty="0" err="1" smtClean="0"/>
              <a:t>Hacking</a:t>
            </a:r>
            <a:r>
              <a:rPr lang="it-IT" sz="5400" dirty="0" smtClean="0"/>
              <a:t> </a:t>
            </a:r>
            <a:r>
              <a:rPr lang="it-IT" sz="5400" dirty="0" err="1" smtClean="0"/>
              <a:t>begin</a:t>
            </a:r>
            <a:r>
              <a:rPr lang="it-IT" sz="5400" dirty="0" smtClean="0"/>
              <a:t>...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Prototipo di Attuatore con interfaccia radio</a:t>
            </a:r>
            <a:endParaRPr lang="it-IT" sz="3600" dirty="0"/>
          </a:p>
        </p:txBody>
      </p:sp>
      <p:pic>
        <p:nvPicPr>
          <p:cNvPr id="7170" name="Picture 2" descr="C:\Users\user\Desktop\Dropbox\Università - Rocco Musolino\III Anno\TESI DI LAUREA\Figure usate nella Tesi\20130413_18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6217920" cy="466344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00120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Jarvis</a:t>
            </a:r>
            <a:r>
              <a:rPr lang="it-IT" dirty="0" smtClean="0"/>
              <a:t> + Philips </a:t>
            </a:r>
            <a:r>
              <a:rPr lang="it-IT" dirty="0" err="1" smtClean="0"/>
              <a:t>Hue</a:t>
            </a:r>
            <a:endParaRPr lang="it-IT" dirty="0"/>
          </a:p>
        </p:txBody>
      </p:sp>
      <p:pic>
        <p:nvPicPr>
          <p:cNvPr id="6" name="20131011_21172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285860"/>
            <a:ext cx="7072362" cy="530427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3857628"/>
            <a:ext cx="8229600" cy="1595430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Rocco </a:t>
            </a:r>
            <a:r>
              <a:rPr lang="it-IT" dirty="0" err="1" smtClean="0"/>
              <a:t>Musolino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933580"/>
          </a:xfrm>
        </p:spPr>
        <p:txBody>
          <a:bodyPr>
            <a:normAutofit/>
          </a:bodyPr>
          <a:lstStyle/>
          <a:p>
            <a:pPr algn="ctr"/>
            <a:r>
              <a:rPr lang="it-IT" sz="9600" dirty="0" smtClean="0"/>
              <a:t>Fine</a:t>
            </a:r>
            <a:endParaRPr lang="it-IT" sz="96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2143108" y="3643314"/>
            <a:ext cx="471490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/>
              <a:t>Domotica, dal latino Domus, casa, e Robotica.</a:t>
            </a:r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/>
              <a:t>	E’ quella scienza interdisciplinare atta a migliorare la qualità della vita, in casa, o più in generale negli ambienti antropizzati.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la Domotica?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Monitorazione</a:t>
            </a:r>
            <a:r>
              <a:rPr lang="it-IT" dirty="0" smtClean="0"/>
              <a:t> di ambienti.</a:t>
            </a:r>
          </a:p>
          <a:p>
            <a:r>
              <a:rPr lang="it-IT" dirty="0" smtClean="0"/>
              <a:t>Interazione con TV, telefoni, impianti di riscaldamento, elettrodomestici.</a:t>
            </a:r>
          </a:p>
          <a:p>
            <a:r>
              <a:rPr lang="it-IT" dirty="0" smtClean="0"/>
              <a:t>Controllo presenze.</a:t>
            </a:r>
          </a:p>
          <a:p>
            <a:r>
              <a:rPr lang="it-IT" dirty="0" smtClean="0"/>
              <a:t>Gestione degli accessi.</a:t>
            </a:r>
          </a:p>
          <a:p>
            <a:r>
              <a:rPr lang="it-IT" dirty="0" smtClean="0"/>
              <a:t>Rilevamento fughe di gas, allagamenti o incendi.</a:t>
            </a:r>
          </a:p>
          <a:p>
            <a:r>
              <a:rPr lang="it-IT" dirty="0" smtClean="0"/>
              <a:t>Gestione dei consumi in maniera intelligente.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esempi di Domotica.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/>
          <a:lstStyle/>
          <a:p>
            <a:r>
              <a:rPr lang="it-IT" u="sng" dirty="0" smtClean="0"/>
              <a:t>Semplicità</a:t>
            </a:r>
            <a:r>
              <a:rPr lang="it-IT" dirty="0" smtClean="0"/>
              <a:t>: nell’utilizzo, attraverso interfacce </a:t>
            </a:r>
            <a:r>
              <a:rPr lang="it-IT" dirty="0" err="1" smtClean="0"/>
              <a:t>user</a:t>
            </a:r>
            <a:r>
              <a:rPr lang="it-IT" dirty="0" err="1" smtClean="0"/>
              <a:t>-</a:t>
            </a:r>
            <a:r>
              <a:rPr lang="it-IT" dirty="0" err="1" smtClean="0"/>
              <a:t>friendly</a:t>
            </a:r>
            <a:r>
              <a:rPr lang="it-IT" dirty="0" smtClean="0"/>
              <a:t> </a:t>
            </a:r>
            <a:r>
              <a:rPr lang="it-IT" dirty="0" smtClean="0"/>
              <a:t>(la difficoltà di interazione con il sistema è una barriera al suo utilizzo).</a:t>
            </a:r>
          </a:p>
          <a:p>
            <a:r>
              <a:rPr lang="it-IT" u="sng" dirty="0" smtClean="0"/>
              <a:t>Affidabilità</a:t>
            </a:r>
            <a:r>
              <a:rPr lang="it-IT" dirty="0" smtClean="0"/>
              <a:t>: il sistema deve funzionare e garantire ciò per cui è stato pensato, anche in maniera ridotta in caso di guasti.</a:t>
            </a:r>
          </a:p>
          <a:p>
            <a:r>
              <a:rPr lang="it-IT" u="sng" dirty="0" smtClean="0"/>
              <a:t>Basso costo</a:t>
            </a:r>
            <a:r>
              <a:rPr lang="it-IT" dirty="0" smtClean="0"/>
              <a:t>: il sistema deve avere un costo contenuto.</a:t>
            </a:r>
          </a:p>
          <a:p>
            <a:r>
              <a:rPr lang="it-IT" u="sng" dirty="0" smtClean="0"/>
              <a:t>Risparmio energetico</a:t>
            </a:r>
            <a:r>
              <a:rPr lang="it-IT" dirty="0" smtClean="0"/>
              <a:t>: un sistema automatizzato evita costi generati da sprechi energetici dovuti a dimenticanze o altre situazioni.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1913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Punti chiave </a:t>
            </a:r>
            <a:r>
              <a:rPr lang="it-IT" dirty="0" smtClean="0"/>
              <a:t>di </a:t>
            </a:r>
            <a:r>
              <a:rPr lang="it-IT" dirty="0" smtClean="0"/>
              <a:t>un Sistema </a:t>
            </a:r>
            <a:r>
              <a:rPr lang="it-IT" dirty="0" err="1" smtClean="0"/>
              <a:t>Domotico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Jarvis</a:t>
            </a:r>
            <a:r>
              <a:rPr lang="it-IT" dirty="0" smtClean="0"/>
              <a:t> è un sistema </a:t>
            </a:r>
            <a:r>
              <a:rPr lang="it-IT" dirty="0" err="1" smtClean="0"/>
              <a:t>domotico</a:t>
            </a:r>
            <a:r>
              <a:rPr lang="it-IT" dirty="0" smtClean="0"/>
              <a:t> distribuito non invasivo, </a:t>
            </a:r>
            <a:r>
              <a:rPr lang="it-IT" dirty="0" err="1" smtClean="0"/>
              <a:t>Open-Hardware</a:t>
            </a:r>
            <a:r>
              <a:rPr lang="it-IT" dirty="0" smtClean="0"/>
              <a:t> &amp; </a:t>
            </a:r>
            <a:r>
              <a:rPr lang="it-IT" dirty="0" err="1" smtClean="0"/>
              <a:t>Open-Source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Non invasivo per l’abitazione: non richiede necessariamente una progettazione architetturale preventiva.</a:t>
            </a:r>
          </a:p>
          <a:p>
            <a:pPr>
              <a:buFontTx/>
              <a:buChar char="-"/>
            </a:pPr>
            <a:r>
              <a:rPr lang="it-IT" dirty="0" err="1" smtClean="0"/>
              <a:t>Open-hardware</a:t>
            </a:r>
            <a:r>
              <a:rPr lang="it-IT" dirty="0" smtClean="0"/>
              <a:t> &amp; </a:t>
            </a:r>
            <a:r>
              <a:rPr lang="it-IT" dirty="0" err="1" smtClean="0"/>
              <a:t>Open-Source</a:t>
            </a:r>
            <a:r>
              <a:rPr lang="it-IT" dirty="0" smtClean="0"/>
              <a:t>: gli schemi elettrici e il software, sono gratuitamente disponibili agli internauti.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Cos’è </a:t>
            </a:r>
            <a:r>
              <a:rPr lang="it-IT" sz="5400" dirty="0" err="1" smtClean="0"/>
              <a:t>Jarvis</a:t>
            </a:r>
            <a:r>
              <a:rPr lang="it-IT" sz="5400" dirty="0" smtClean="0"/>
              <a:t>?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Cosa significa </a:t>
            </a:r>
            <a:r>
              <a:rPr lang="it-IT" dirty="0" smtClean="0"/>
              <a:t>scalabile</a:t>
            </a:r>
            <a:r>
              <a:rPr lang="it-IT" dirty="0" smtClean="0"/>
              <a:t>?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Con il termine scalabile si intende la </a:t>
            </a:r>
            <a:r>
              <a:rPr lang="it-IT" dirty="0" smtClean="0"/>
              <a:t>predisposizione all’evoluzione </a:t>
            </a:r>
            <a:r>
              <a:rPr lang="it-IT" dirty="0" smtClean="0"/>
              <a:t>e alla crescita continua.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err="1" smtClean="0"/>
              <a:t>Jarvis</a:t>
            </a:r>
            <a:r>
              <a:rPr lang="it-IT" sz="5400" dirty="0" smtClean="0"/>
              <a:t> è </a:t>
            </a:r>
            <a:r>
              <a:rPr lang="it-IT" sz="5400" dirty="0" smtClean="0"/>
              <a:t>scalabile</a:t>
            </a:r>
            <a:r>
              <a:rPr lang="it-IT" sz="5400" dirty="0" smtClean="0"/>
              <a:t>.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topologia di rete è suddivisa in moduli che garantiscono il requisito di scalabilità.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Topologia di rete </a:t>
            </a:r>
            <a:r>
              <a:rPr lang="it-IT" dirty="0" err="1" smtClean="0"/>
              <a:t>Jarvis</a:t>
            </a:r>
            <a:endParaRPr lang="it-IT" dirty="0"/>
          </a:p>
        </p:txBody>
      </p:sp>
      <p:pic>
        <p:nvPicPr>
          <p:cNvPr id="3074" name="Picture 2" descr="C:\Users\user\Desktop\Dropbox\Università - Rocco Musolino\III Anno\TESI DI LAUREA\Figure usate nella Tesi\jarvis topologia di re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143248"/>
            <a:ext cx="6018098" cy="25019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	</a:t>
            </a:r>
            <a:r>
              <a:rPr lang="it-IT" sz="3600" dirty="0" smtClean="0"/>
              <a:t>“Dividi e Domina</a:t>
            </a:r>
            <a:r>
              <a:rPr lang="it-IT" sz="3600" dirty="0" smtClean="0"/>
              <a:t>”</a:t>
            </a:r>
            <a:endParaRPr lang="it-IT" sz="3600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Moduli indipendenti.</a:t>
            </a:r>
          </a:p>
          <a:p>
            <a:r>
              <a:rPr lang="it-IT" dirty="0" smtClean="0"/>
              <a:t>Interfacce decentralizzate.</a:t>
            </a:r>
          </a:p>
          <a:p>
            <a:r>
              <a:rPr lang="it-IT" dirty="0" smtClean="0"/>
              <a:t>Motore d’esecuzione vocale espandibile:</a:t>
            </a:r>
          </a:p>
          <a:p>
            <a:pPr>
              <a:buNone/>
            </a:pPr>
            <a:endParaRPr lang="it-IT" dirty="0" smtClean="0"/>
          </a:p>
          <a:p>
            <a:pPr lvl="3">
              <a:buNone/>
            </a:pPr>
            <a:r>
              <a:rPr lang="it-IT" dirty="0" smtClean="0"/>
              <a:t>&lt; vocabolo riconosciuto, sinonimo &gt;    </a:t>
            </a:r>
            <a:r>
              <a:rPr lang="it-IT" dirty="0" smtClean="0">
                <a:sym typeface="Wingdings" pitchFamily="2" charset="2"/>
              </a:rPr>
              <a:t>       &lt; funzione &gt;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principio: Divide </a:t>
            </a:r>
            <a:r>
              <a:rPr lang="it-IT" dirty="0" err="1" smtClean="0"/>
              <a:t>et</a:t>
            </a:r>
            <a:r>
              <a:rPr lang="it-IT" dirty="0" smtClean="0"/>
              <a:t> Impera	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5429256" y="457200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Trasmissione radio 433Mhz.</a:t>
            </a:r>
          </a:p>
          <a:p>
            <a:r>
              <a:rPr lang="it-IT" dirty="0" smtClean="0"/>
              <a:t>Trasmissione su rete LAN (</a:t>
            </a:r>
            <a:r>
              <a:rPr lang="it-IT" dirty="0" err="1" smtClean="0"/>
              <a:t>Wifi</a:t>
            </a:r>
            <a:r>
              <a:rPr lang="it-IT" dirty="0" smtClean="0"/>
              <a:t>/</a:t>
            </a:r>
            <a:r>
              <a:rPr lang="it-IT" dirty="0" err="1" smtClean="0"/>
              <a:t>Wires</a:t>
            </a:r>
            <a:r>
              <a:rPr lang="it-IT" dirty="0" smtClean="0"/>
              <a:t>).</a:t>
            </a:r>
          </a:p>
          <a:p>
            <a:r>
              <a:rPr lang="it-IT" dirty="0" smtClean="0"/>
              <a:t>Collegamento diretto via seriale, USB (9600 baud).</a:t>
            </a:r>
          </a:p>
          <a:p>
            <a:r>
              <a:rPr lang="it-IT" dirty="0" smtClean="0"/>
              <a:t>Trasmissione IR, lunghezza d’onda 700 </a:t>
            </a:r>
            <a:r>
              <a:rPr lang="it-IT" dirty="0" err="1" smtClean="0"/>
              <a:t>nm</a:t>
            </a:r>
            <a:r>
              <a:rPr lang="it-IT" dirty="0" smtClean="0"/>
              <a:t> – 1 mm: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Interazione con l’ambiente</a:t>
            </a:r>
            <a:endParaRPr lang="it-IT" dirty="0"/>
          </a:p>
        </p:txBody>
      </p:sp>
      <p:pic>
        <p:nvPicPr>
          <p:cNvPr id="2050" name="Picture 2" descr="C:\Users\user\Desktop\Dropbox\Università - Rocco Musolino\III Anno\TESI DI LAUREA\Figure usate nella Tesi\lunghezze d'o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00504"/>
            <a:ext cx="4729196" cy="248905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3339</TotalTime>
  <Words>362</Words>
  <Application>Microsoft Office PowerPoint</Application>
  <PresentationFormat>Presentazione su schermo (4:3)</PresentationFormat>
  <Paragraphs>65</Paragraphs>
  <Slides>19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Carta</vt:lpstr>
      <vt:lpstr>Jarvis Domotica</vt:lpstr>
      <vt:lpstr>Cos’è la Domotica?</vt:lpstr>
      <vt:lpstr>Alcuni esempi di Domotica.</vt:lpstr>
      <vt:lpstr>Punti chiave di un Sistema Domotico.</vt:lpstr>
      <vt:lpstr>Cos’è Jarvis?</vt:lpstr>
      <vt:lpstr>Jarvis è scalabile.</vt:lpstr>
      <vt:lpstr>Topologia di rete Jarvis</vt:lpstr>
      <vt:lpstr>Il principio: Divide et Impera </vt:lpstr>
      <vt:lpstr>Interazione con l’ambiente</vt:lpstr>
      <vt:lpstr>Interazione utente-sistema.</vt:lpstr>
      <vt:lpstr>Interfaccia locale, Modulo PC:</vt:lpstr>
      <vt:lpstr>Interfaccia remota, Modulo Server.</vt:lpstr>
      <vt:lpstr>Interfacce dirette.</vt:lpstr>
      <vt:lpstr>Interfaccia Smartphone di Jarvis</vt:lpstr>
      <vt:lpstr>Philips Hue e protocollo radio ZigBee</vt:lpstr>
      <vt:lpstr>Let the Hacking begin...</vt:lpstr>
      <vt:lpstr>Prototipo di Attuatore con interfaccia radio</vt:lpstr>
      <vt:lpstr>Jarvis + Philips Hue</vt:lpstr>
      <vt:lpstr>Fine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Rocco M</dc:creator>
  <cp:lastModifiedBy>Rocco M</cp:lastModifiedBy>
  <cp:revision>35</cp:revision>
  <dcterms:created xsi:type="dcterms:W3CDTF">2013-10-13T18:56:32Z</dcterms:created>
  <dcterms:modified xsi:type="dcterms:W3CDTF">2013-10-17T10:59:44Z</dcterms:modified>
</cp:coreProperties>
</file>